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1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6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649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26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08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48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97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0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12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97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1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07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42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96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10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64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826C-3587-4C81-9309-81ACFC004BD6}" type="datetimeFigureOut">
              <a:rPr lang="it-IT" smtClean="0"/>
              <a:t>20/01/2024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8917AA8-BFC2-4ADF-ACB6-9983A9EF33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92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C51FF-8DBB-960E-B193-19B5045C5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57" y="189838"/>
            <a:ext cx="9144000" cy="981889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CONSIGLIO DI LETTURA!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D42DA9-691D-F564-A64A-27AA4F8A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82" y="2191675"/>
            <a:ext cx="5300762" cy="4476487"/>
          </a:xfrm>
        </p:spPr>
        <p:txBody>
          <a:bodyPr/>
          <a:lstStyle/>
          <a:p>
            <a:pPr algn="l"/>
            <a:r>
              <a:rPr lang="it-IT" sz="2800" dirty="0">
                <a:solidFill>
                  <a:srgbClr val="FF6600"/>
                </a:solidFill>
              </a:rPr>
              <a:t>TITOLO: </a:t>
            </a:r>
            <a:r>
              <a:rPr lang="it-IT" sz="2800" i="1" dirty="0">
                <a:solidFill>
                  <a:srgbClr val="FF6600"/>
                </a:solidFill>
              </a:rPr>
              <a:t>Alla conquista di Adele</a:t>
            </a:r>
          </a:p>
          <a:p>
            <a:pPr algn="l"/>
            <a:r>
              <a:rPr lang="it-IT" sz="2800" dirty="0">
                <a:solidFill>
                  <a:srgbClr val="FF6600"/>
                </a:solidFill>
              </a:rPr>
              <a:t>AUTORE: </a:t>
            </a:r>
            <a:r>
              <a:rPr lang="it-IT" sz="2800" i="1" dirty="0">
                <a:solidFill>
                  <a:srgbClr val="FF6600"/>
                </a:solidFill>
              </a:rPr>
              <a:t>Teo Benedetti</a:t>
            </a:r>
          </a:p>
          <a:p>
            <a:pPr algn="l"/>
            <a:r>
              <a:rPr lang="it-IT" sz="2800" dirty="0">
                <a:solidFill>
                  <a:srgbClr val="FF6600"/>
                </a:solidFill>
              </a:rPr>
              <a:t>CASA EDITRICE: </a:t>
            </a:r>
            <a:r>
              <a:rPr lang="it-IT" sz="2800" i="1" dirty="0">
                <a:solidFill>
                  <a:srgbClr val="FF6600"/>
                </a:solidFill>
              </a:rPr>
              <a:t>Einaudi</a:t>
            </a:r>
          </a:p>
          <a:p>
            <a:pPr algn="l"/>
            <a:r>
              <a:rPr lang="it-IT" sz="2800" dirty="0">
                <a:solidFill>
                  <a:srgbClr val="FF6600"/>
                </a:solidFill>
              </a:rPr>
              <a:t>COLLANA: </a:t>
            </a:r>
            <a:r>
              <a:rPr lang="it-IT" sz="2800" i="1" dirty="0">
                <a:solidFill>
                  <a:srgbClr val="FF6600"/>
                </a:solidFill>
              </a:rPr>
              <a:t>Einaudi Ragazzi</a:t>
            </a:r>
          </a:p>
          <a:p>
            <a:pPr algn="l"/>
            <a:r>
              <a:rPr lang="it-IT" sz="2800" dirty="0">
                <a:solidFill>
                  <a:srgbClr val="FF6600"/>
                </a:solidFill>
              </a:rPr>
              <a:t>EDIZIONE: </a:t>
            </a:r>
            <a:r>
              <a:rPr lang="it-IT" sz="2800" i="1" dirty="0">
                <a:solidFill>
                  <a:srgbClr val="FF6600"/>
                </a:solidFill>
              </a:rPr>
              <a:t>2014</a:t>
            </a:r>
          </a:p>
          <a:p>
            <a:pPr algn="l"/>
            <a:endParaRPr lang="it-IT" dirty="0">
              <a:solidFill>
                <a:srgbClr val="9933FF"/>
              </a:solidFill>
            </a:endParaRPr>
          </a:p>
          <a:p>
            <a:pPr algn="l"/>
            <a:endParaRPr lang="it-IT" dirty="0"/>
          </a:p>
          <a:p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BB7BB4AF-A243-D26B-177F-441F78A9CE4E}"/>
              </a:ext>
            </a:extLst>
          </p:cNvPr>
          <p:cNvSpPr txBox="1">
            <a:spLocks/>
          </p:cNvSpPr>
          <p:nvPr/>
        </p:nvSpPr>
        <p:spPr>
          <a:xfrm>
            <a:off x="7686260" y="3602038"/>
            <a:ext cx="23880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F53D202-E478-D09B-5419-A2BBA676F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4109"/>
            <a:ext cx="3931029" cy="5467522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5203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BDEBB-8EB8-9A47-92B0-FAC8D617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967" y="313993"/>
            <a:ext cx="8596668" cy="1320800"/>
          </a:xfrm>
        </p:spPr>
        <p:txBody>
          <a:bodyPr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SECONDO NOI DOVRESTE LEGGERE ALLA CONQUISTA DI ADELE?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E82774-9E1C-0362-8CFD-A8F24C91E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8" y="1719635"/>
            <a:ext cx="10515600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Questo libro parla di un ragazzino che si innamora per la prima volta.</a:t>
            </a:r>
          </a:p>
          <a:p>
            <a:pPr marL="0" indent="0" algn="just">
              <a:buNone/>
            </a:pPr>
            <a:r>
              <a:rPr lang="it-IT" dirty="0"/>
              <a:t>Marco, il protagonista, prima di conoscere Adele considerava le femmine noiose e non avrebbe mai voluto essere umiliato da una di loro, soprattutto nei giochi da maschio. Inoltre, è inesperto d’amore e chiede consigli al suo migliore amico, senza saper prendere decisioni da solo.</a:t>
            </a:r>
          </a:p>
          <a:p>
            <a:pPr marL="0" indent="0" algn="just">
              <a:buNone/>
            </a:pPr>
            <a:r>
              <a:rPr lang="it-IT" dirty="0"/>
              <a:t>Ci siamo sentiti tutti un po’ Marco e abbiamo capito l’importanza e la bellezza dell’amore, anche se a volte fa soffrire.</a:t>
            </a:r>
          </a:p>
          <a:p>
            <a:pPr marL="0" indent="0" algn="just">
              <a:buNone/>
            </a:pPr>
            <a:r>
              <a:rPr lang="it-IT" dirty="0"/>
              <a:t>Il libro è molto divertente e fa ridere tantissimo!</a:t>
            </a:r>
          </a:p>
          <a:p>
            <a:pPr marL="0" indent="0" algn="just">
              <a:buNone/>
            </a:pPr>
            <a:r>
              <a:rPr lang="it-IT" dirty="0"/>
              <a:t>Alla conquista di Adele ci ha letteralmente conquistati, conquisterà anche voi?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i="1" dirty="0"/>
              <a:t>Recensione di gruppo della classe 4</a:t>
            </a:r>
            <a:r>
              <a:rPr lang="it-IT" i="1" baseline="30000" dirty="0"/>
              <a:t>a</a:t>
            </a:r>
            <a:r>
              <a:rPr lang="it-IT" i="1" dirty="0"/>
              <a:t>A </a:t>
            </a:r>
            <a:r>
              <a:rPr lang="it-IT" i="1" dirty="0" err="1"/>
              <a:t>Cambini</a:t>
            </a:r>
            <a:endParaRPr lang="it-IT" i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A4285F-9498-447A-87DE-3EC69198A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 t="8522" r="21363"/>
          <a:stretch/>
        </p:blipFill>
        <p:spPr>
          <a:xfrm>
            <a:off x="8961073" y="3429000"/>
            <a:ext cx="2313385" cy="33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9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3356E-C696-60B6-EAE4-C443268A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6" y="127942"/>
            <a:ext cx="10515600" cy="517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dirty="0"/>
              <a:t>I nostri pensieri e disegni…</a:t>
            </a:r>
          </a:p>
        </p:txBody>
      </p:sp>
      <p:sp>
        <p:nvSpPr>
          <p:cNvPr id="4" name="Bolla: nuvola 3">
            <a:extLst>
              <a:ext uri="{FF2B5EF4-FFF2-40B4-BE49-F238E27FC236}">
                <a16:creationId xmlns:a16="http://schemas.microsoft.com/office/drawing/2014/main" id="{E6D17483-077F-7F2F-06CC-A05F6161ED9E}"/>
              </a:ext>
            </a:extLst>
          </p:cNvPr>
          <p:cNvSpPr/>
          <p:nvPr/>
        </p:nvSpPr>
        <p:spPr>
          <a:xfrm>
            <a:off x="348792" y="795766"/>
            <a:ext cx="6229581" cy="2775205"/>
          </a:xfrm>
          <a:prstGeom prst="cloudCallout">
            <a:avLst>
              <a:gd name="adj1" fmla="val 59237"/>
              <a:gd name="adj2" fmla="val 234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Consiglio questo libro perché è un libro divertente, ma alcune volte anche commovente. Una cosa che mi ha colpito è stata che in questo libro sono state scritte cose imprevedibili, ma la cosa che mi è piaciuta di più è stata che questo libro dà molti insegnamenti: non sottovalutare e cercare di fare le cose con la propria testa perché gli altri non hanno sempre ragione.</a:t>
            </a:r>
          </a:p>
        </p:txBody>
      </p:sp>
      <p:sp>
        <p:nvSpPr>
          <p:cNvPr id="5" name="Bolla: nuvola 4">
            <a:extLst>
              <a:ext uri="{FF2B5EF4-FFF2-40B4-BE49-F238E27FC236}">
                <a16:creationId xmlns:a16="http://schemas.microsoft.com/office/drawing/2014/main" id="{61EF5602-2C32-834A-5325-6C377A9EC8BB}"/>
              </a:ext>
            </a:extLst>
          </p:cNvPr>
          <p:cNvSpPr/>
          <p:nvPr/>
        </p:nvSpPr>
        <p:spPr>
          <a:xfrm>
            <a:off x="6475012" y="278296"/>
            <a:ext cx="4497788" cy="2122999"/>
          </a:xfrm>
          <a:prstGeom prst="cloudCallout">
            <a:avLst>
              <a:gd name="adj1" fmla="val 35109"/>
              <a:gd name="adj2" fmla="val 6328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L’amore si può dimostrare verso tante cose come: lo sport, una persona, un animale, … L’amore è molto grande e meraviglioso e dobbiamo ricordare che l’amore è per tutti!</a:t>
            </a:r>
          </a:p>
        </p:txBody>
      </p:sp>
      <p:sp>
        <p:nvSpPr>
          <p:cNvPr id="6" name="Bolla: nuvola 5">
            <a:extLst>
              <a:ext uri="{FF2B5EF4-FFF2-40B4-BE49-F238E27FC236}">
                <a16:creationId xmlns:a16="http://schemas.microsoft.com/office/drawing/2014/main" id="{670DABA5-610B-8871-C641-3358DE80C717}"/>
              </a:ext>
            </a:extLst>
          </p:cNvPr>
          <p:cNvSpPr/>
          <p:nvPr/>
        </p:nvSpPr>
        <p:spPr>
          <a:xfrm>
            <a:off x="7114430" y="2786931"/>
            <a:ext cx="3953786" cy="1900362"/>
          </a:xfrm>
          <a:prstGeom prst="cloudCallout">
            <a:avLst>
              <a:gd name="adj1" fmla="val 35109"/>
              <a:gd name="adj2" fmla="val 6328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Mi è piaciuta molto la protagonista del libro, Adele, perché è bella e perché ha un bel carattere, è una ragazza decisa.</a:t>
            </a:r>
          </a:p>
        </p:txBody>
      </p:sp>
      <p:sp>
        <p:nvSpPr>
          <p:cNvPr id="7" name="Bolla: nuvola 6">
            <a:extLst>
              <a:ext uri="{FF2B5EF4-FFF2-40B4-BE49-F238E27FC236}">
                <a16:creationId xmlns:a16="http://schemas.microsoft.com/office/drawing/2014/main" id="{7C11D7E2-8422-AF93-F65A-2F3FBD1FA8A9}"/>
              </a:ext>
            </a:extLst>
          </p:cNvPr>
          <p:cNvSpPr/>
          <p:nvPr/>
        </p:nvSpPr>
        <p:spPr>
          <a:xfrm>
            <a:off x="427383" y="3301938"/>
            <a:ext cx="3953786" cy="1407381"/>
          </a:xfrm>
          <a:prstGeom prst="cloudCallout">
            <a:avLst>
              <a:gd name="adj1" fmla="val 55116"/>
              <a:gd name="adj2" fmla="val 2873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Il libro lascia il finale in sospeso e questo è molto bello perché ognuno può immaginare la fine a piacere.</a:t>
            </a:r>
          </a:p>
        </p:txBody>
      </p:sp>
      <p:sp>
        <p:nvSpPr>
          <p:cNvPr id="8" name="Bolla: nuvola 7">
            <a:extLst>
              <a:ext uri="{FF2B5EF4-FFF2-40B4-BE49-F238E27FC236}">
                <a16:creationId xmlns:a16="http://schemas.microsoft.com/office/drawing/2014/main" id="{503CEAFD-3870-9043-314F-5514EBB7930C}"/>
              </a:ext>
            </a:extLst>
          </p:cNvPr>
          <p:cNvSpPr/>
          <p:nvPr/>
        </p:nvSpPr>
        <p:spPr>
          <a:xfrm>
            <a:off x="683812" y="4582256"/>
            <a:ext cx="4393759" cy="1954983"/>
          </a:xfrm>
          <a:prstGeom prst="cloudCallout">
            <a:avLst>
              <a:gd name="adj1" fmla="val 56627"/>
              <a:gd name="adj2" fmla="val 3787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Il libro fa immaginare tante cose belle, ti fa ridere e lo consiglio molto. L’amore è bello quando conosci qualcuno che non sai come è, qualcuno che ti possa capire e anche tu capire lui.</a:t>
            </a:r>
          </a:p>
        </p:txBody>
      </p:sp>
      <p:sp>
        <p:nvSpPr>
          <p:cNvPr id="9" name="Bolla: nuvola 8">
            <a:extLst>
              <a:ext uri="{FF2B5EF4-FFF2-40B4-BE49-F238E27FC236}">
                <a16:creationId xmlns:a16="http://schemas.microsoft.com/office/drawing/2014/main" id="{4EA60F9D-8B1E-05D7-A2CE-610EAA8943FF}"/>
              </a:ext>
            </a:extLst>
          </p:cNvPr>
          <p:cNvSpPr/>
          <p:nvPr/>
        </p:nvSpPr>
        <p:spPr>
          <a:xfrm>
            <a:off x="4576473" y="3204376"/>
            <a:ext cx="2342653" cy="1377880"/>
          </a:xfrm>
          <a:prstGeom prst="cloudCallout">
            <a:avLst>
              <a:gd name="adj1" fmla="val 45631"/>
              <a:gd name="adj2" fmla="val 511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Per me l’amore è una cosa che va rispettata sempre!</a:t>
            </a:r>
          </a:p>
        </p:txBody>
      </p:sp>
      <p:sp>
        <p:nvSpPr>
          <p:cNvPr id="10" name="Bolla: nuvola 9">
            <a:extLst>
              <a:ext uri="{FF2B5EF4-FFF2-40B4-BE49-F238E27FC236}">
                <a16:creationId xmlns:a16="http://schemas.microsoft.com/office/drawing/2014/main" id="{52E91A46-3BC6-3335-E37D-844C766B489C}"/>
              </a:ext>
            </a:extLst>
          </p:cNvPr>
          <p:cNvSpPr/>
          <p:nvPr/>
        </p:nvSpPr>
        <p:spPr>
          <a:xfrm>
            <a:off x="5334000" y="4764538"/>
            <a:ext cx="4961613" cy="1594395"/>
          </a:xfrm>
          <a:prstGeom prst="cloudCallout">
            <a:avLst>
              <a:gd name="adj1" fmla="val 44362"/>
              <a:gd name="adj2" fmla="val 477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Il libro mi è piaciuto perché ti lascia la </a:t>
            </a:r>
            <a:r>
              <a:rPr lang="it-IT" sz="1400" i="1" dirty="0" err="1">
                <a:solidFill>
                  <a:schemeClr val="tx1"/>
                </a:solidFill>
              </a:rPr>
              <a:t>suspance</a:t>
            </a:r>
            <a:r>
              <a:rPr lang="it-IT" sz="1400" dirty="0">
                <a:solidFill>
                  <a:schemeClr val="tx1"/>
                </a:solidFill>
              </a:rPr>
              <a:t>, perché è divertente, pieno di fantasia e di avventure. </a:t>
            </a:r>
          </a:p>
          <a:p>
            <a:r>
              <a:rPr lang="it-IT" sz="1400" dirty="0">
                <a:solidFill>
                  <a:schemeClr val="tx1"/>
                </a:solidFill>
              </a:rPr>
              <a:t>Il finale sospeso ti fa venire voglia di continuarlo.</a:t>
            </a:r>
          </a:p>
        </p:txBody>
      </p:sp>
    </p:spTree>
    <p:extLst>
      <p:ext uri="{BB962C8B-B14F-4D97-AF65-F5344CB8AC3E}">
        <p14:creationId xmlns:p14="http://schemas.microsoft.com/office/powerpoint/2010/main" val="408840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E4EE74C-A1C9-763B-696A-B1996FE5D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" y="610685"/>
            <a:ext cx="3538822" cy="509237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9D0895-6E51-2609-14F7-FD1A5342A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49" y="3735223"/>
            <a:ext cx="3382576" cy="292799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72C29D0-4017-F34D-BB0C-93B458F536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1"/>
          <a:stretch/>
        </p:blipFill>
        <p:spPr>
          <a:xfrm>
            <a:off x="3946825" y="194786"/>
            <a:ext cx="3538823" cy="339915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979019-FBAD-7BD1-6D2F-28C39225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7"/>
          <a:stretch/>
        </p:blipFill>
        <p:spPr>
          <a:xfrm>
            <a:off x="7632011" y="1167222"/>
            <a:ext cx="4300820" cy="372283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558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lla: nuvola 3">
            <a:extLst>
              <a:ext uri="{FF2B5EF4-FFF2-40B4-BE49-F238E27FC236}">
                <a16:creationId xmlns:a16="http://schemas.microsoft.com/office/drawing/2014/main" id="{4557603F-6BB9-5F80-6DD3-85A013A16825}"/>
              </a:ext>
            </a:extLst>
          </p:cNvPr>
          <p:cNvSpPr/>
          <p:nvPr/>
        </p:nvSpPr>
        <p:spPr>
          <a:xfrm>
            <a:off x="185532" y="258416"/>
            <a:ext cx="6991843" cy="3301782"/>
          </a:xfrm>
          <a:prstGeom prst="cloudCallout">
            <a:avLst>
              <a:gd name="adj1" fmla="val 42512"/>
              <a:gd name="adj2" fmla="val 4893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L’amore non pensavo che fosse così bello, però mi dispiace per il finale di Adele e Marco che si sono lasciati: l’amore alcune volte fa male al cuore. Questa storia mi ha suscitato tristezza e allo stesso tempo mi ha suscitato anche un pochettino di rabbia perché Marco chiedeva sempre consigli a Carlo: invece che chiedere a Carlo Marco deve fare di testa sua! Ma mi è piaciuto molto, lo consiglio ai miei amici del parchetto, del catechismo e di scuola. </a:t>
            </a:r>
          </a:p>
          <a:p>
            <a:r>
              <a:rPr lang="it-IT" sz="1400" dirty="0">
                <a:solidFill>
                  <a:schemeClr val="tx1"/>
                </a:solidFill>
              </a:rPr>
              <a:t>Se devo dare una valutazione è uno dei libri più belli che abbia letto!</a:t>
            </a:r>
          </a:p>
        </p:txBody>
      </p:sp>
      <p:sp>
        <p:nvSpPr>
          <p:cNvPr id="5" name="Bolla: nuvola 4">
            <a:extLst>
              <a:ext uri="{FF2B5EF4-FFF2-40B4-BE49-F238E27FC236}">
                <a16:creationId xmlns:a16="http://schemas.microsoft.com/office/drawing/2014/main" id="{6E1F2143-EB55-67E8-F167-6A9ECCE65CED}"/>
              </a:ext>
            </a:extLst>
          </p:cNvPr>
          <p:cNvSpPr/>
          <p:nvPr/>
        </p:nvSpPr>
        <p:spPr>
          <a:xfrm>
            <a:off x="422056" y="3800727"/>
            <a:ext cx="3126850" cy="2067341"/>
          </a:xfrm>
          <a:prstGeom prst="cloudCallout">
            <a:avLst>
              <a:gd name="adj1" fmla="val 50484"/>
              <a:gd name="adj2" fmla="val 6328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Una cosa che mi è piaciuta molto era il finale perché era in sospeso e appena lo leggi ti viene voglia di continuare a leggerlo ancora!</a:t>
            </a:r>
          </a:p>
        </p:txBody>
      </p:sp>
      <p:sp>
        <p:nvSpPr>
          <p:cNvPr id="8" name="Bolla: nuvola 7">
            <a:extLst>
              <a:ext uri="{FF2B5EF4-FFF2-40B4-BE49-F238E27FC236}">
                <a16:creationId xmlns:a16="http://schemas.microsoft.com/office/drawing/2014/main" id="{CA6B2275-1FD1-5D6D-FE20-8F1ED94045C4}"/>
              </a:ext>
            </a:extLst>
          </p:cNvPr>
          <p:cNvSpPr/>
          <p:nvPr/>
        </p:nvSpPr>
        <p:spPr>
          <a:xfrm>
            <a:off x="3856135" y="3800726"/>
            <a:ext cx="4432024" cy="2067342"/>
          </a:xfrm>
          <a:prstGeom prst="cloudCallout">
            <a:avLst>
              <a:gd name="adj1" fmla="val 35109"/>
              <a:gd name="adj2" fmla="val 6328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Il bello del libro è che il protagonista viene aiutato dal suo amico ma alla fine i suoi consigli ottengono l’effetto opposto. Quindi, amici, cercate sempre di decidere da soli!  </a:t>
            </a:r>
          </a:p>
        </p:txBody>
      </p:sp>
      <p:sp>
        <p:nvSpPr>
          <p:cNvPr id="11" name="Bolla: nuvola 10">
            <a:extLst>
              <a:ext uri="{FF2B5EF4-FFF2-40B4-BE49-F238E27FC236}">
                <a16:creationId xmlns:a16="http://schemas.microsoft.com/office/drawing/2014/main" id="{98251D5E-6E64-1CA5-D663-FE4B039C349E}"/>
              </a:ext>
            </a:extLst>
          </p:cNvPr>
          <p:cNvSpPr/>
          <p:nvPr/>
        </p:nvSpPr>
        <p:spPr>
          <a:xfrm>
            <a:off x="8510547" y="3363399"/>
            <a:ext cx="3174556" cy="2612005"/>
          </a:xfrm>
          <a:prstGeom prst="cloudCallout">
            <a:avLst>
              <a:gd name="adj1" fmla="val 35109"/>
              <a:gd name="adj2" fmla="val 6328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Il libro mi ha fatto ridere perché Marco voleva mandare un messaggio d’amore ad Adele mentre invece lo ha inviato al giudice! Questo è stato divertentissimo!</a:t>
            </a:r>
          </a:p>
        </p:txBody>
      </p:sp>
      <p:sp>
        <p:nvSpPr>
          <p:cNvPr id="12" name="Bolla: nuvola 11">
            <a:extLst>
              <a:ext uri="{FF2B5EF4-FFF2-40B4-BE49-F238E27FC236}">
                <a16:creationId xmlns:a16="http://schemas.microsoft.com/office/drawing/2014/main" id="{F1A32640-B413-80AA-BAFF-3E97DA2E1E06}"/>
              </a:ext>
            </a:extLst>
          </p:cNvPr>
          <p:cNvSpPr/>
          <p:nvPr/>
        </p:nvSpPr>
        <p:spPr>
          <a:xfrm>
            <a:off x="6072147" y="704466"/>
            <a:ext cx="2947280" cy="2165955"/>
          </a:xfrm>
          <a:prstGeom prst="cloudCallout">
            <a:avLst>
              <a:gd name="adj1" fmla="val 42933"/>
              <a:gd name="adj2" fmla="val 514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Mi è piaciuta la partita di calcio in spiaggia dove Adele ha fatto 5 gol a Marco! Io vi consiglio questo libro!</a:t>
            </a:r>
          </a:p>
          <a:p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3" name="Bolla: nuvola 12">
            <a:extLst>
              <a:ext uri="{FF2B5EF4-FFF2-40B4-BE49-F238E27FC236}">
                <a16:creationId xmlns:a16="http://schemas.microsoft.com/office/drawing/2014/main" id="{D3282556-97E5-FADA-B86D-DFA9A617D995}"/>
              </a:ext>
            </a:extLst>
          </p:cNvPr>
          <p:cNvSpPr/>
          <p:nvPr/>
        </p:nvSpPr>
        <p:spPr>
          <a:xfrm>
            <a:off x="8612587" y="258416"/>
            <a:ext cx="3072515" cy="2612005"/>
          </a:xfrm>
          <a:prstGeom prst="cloudCallout">
            <a:avLst>
              <a:gd name="adj1" fmla="val 53455"/>
              <a:gd name="adj2" fmla="val 5049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Cari amici vi consiglio questo libro, racconta di un bambino che si chiama Marco che ama Adele e la vuole conquistare. E’ divertente! Leggetelo anche voi!</a:t>
            </a:r>
          </a:p>
        </p:txBody>
      </p:sp>
    </p:spTree>
    <p:extLst>
      <p:ext uri="{BB962C8B-B14F-4D97-AF65-F5344CB8AC3E}">
        <p14:creationId xmlns:p14="http://schemas.microsoft.com/office/powerpoint/2010/main" val="183178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8009FA2-E4A2-561A-307A-A5D8E6BC0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3731" y="-569174"/>
            <a:ext cx="3972781" cy="5578052"/>
          </a:xfrm>
          <a:prstGeom prst="rect">
            <a:avLst/>
          </a:prstGeom>
          <a:ln w="19050">
            <a:solidFill>
              <a:srgbClr val="FF66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9322964-2457-4D23-74A4-9E08ECB77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53" y="393767"/>
            <a:ext cx="3378189" cy="4611403"/>
          </a:xfrm>
          <a:prstGeom prst="rect">
            <a:avLst/>
          </a:prstGeom>
          <a:ln w="19050">
            <a:solidFill>
              <a:srgbClr val="FF660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4A4E3CA-FF26-5C43-00F5-69E2BEE4C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2"/>
          <a:stretch/>
        </p:blipFill>
        <p:spPr>
          <a:xfrm>
            <a:off x="2276111" y="4631636"/>
            <a:ext cx="3819889" cy="1716674"/>
          </a:xfrm>
          <a:prstGeom prst="rect">
            <a:avLst/>
          </a:prstGeom>
          <a:ln w="19050">
            <a:solidFill>
              <a:srgbClr val="FF660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9D6B6EA-3E08-F5D8-D0FA-18689475D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14" y="1167848"/>
            <a:ext cx="2115773" cy="3063240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3FBF035-8517-2419-B67B-1AE4B111B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3731" y="-606881"/>
            <a:ext cx="3972781" cy="5578052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4569A34-3894-96CC-AC90-C06544708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53" y="356060"/>
            <a:ext cx="3378189" cy="4611403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EDD7A4C-7969-58D5-B595-54AAB6088F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2"/>
          <a:stretch/>
        </p:blipFill>
        <p:spPr>
          <a:xfrm>
            <a:off x="2276111" y="4593929"/>
            <a:ext cx="3819889" cy="1716674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367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lla: nuvola 3">
            <a:extLst>
              <a:ext uri="{FF2B5EF4-FFF2-40B4-BE49-F238E27FC236}">
                <a16:creationId xmlns:a16="http://schemas.microsoft.com/office/drawing/2014/main" id="{CDD21787-DB5F-0CB7-D123-4A375E976815}"/>
              </a:ext>
            </a:extLst>
          </p:cNvPr>
          <p:cNvSpPr/>
          <p:nvPr/>
        </p:nvSpPr>
        <p:spPr>
          <a:xfrm>
            <a:off x="4392435" y="195797"/>
            <a:ext cx="4200275" cy="2182634"/>
          </a:xfrm>
          <a:prstGeom prst="cloudCallout">
            <a:avLst>
              <a:gd name="adj1" fmla="val 45331"/>
              <a:gd name="adj2" fmla="val 5125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A questo libro do 5 stelle come recensione! E’ divertente! Penso anche che Marco non abbia fatto la scelta giusta e avrebbe dovuto scegliere da solo cosa fare.</a:t>
            </a:r>
          </a:p>
        </p:txBody>
      </p:sp>
      <p:sp>
        <p:nvSpPr>
          <p:cNvPr id="5" name="Bolla: nuvola 4">
            <a:extLst>
              <a:ext uri="{FF2B5EF4-FFF2-40B4-BE49-F238E27FC236}">
                <a16:creationId xmlns:a16="http://schemas.microsoft.com/office/drawing/2014/main" id="{8CE7F97A-0BB4-EA96-55D2-AF94A32771A4}"/>
              </a:ext>
            </a:extLst>
          </p:cNvPr>
          <p:cNvSpPr/>
          <p:nvPr/>
        </p:nvSpPr>
        <p:spPr>
          <a:xfrm>
            <a:off x="307618" y="96903"/>
            <a:ext cx="4200275" cy="2182634"/>
          </a:xfrm>
          <a:prstGeom prst="cloudCallout">
            <a:avLst>
              <a:gd name="adj1" fmla="val 48351"/>
              <a:gd name="adj2" fmla="val 5075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La parte del libro che preferisco è quando i due fidanzatini sono sull’altalena! Vi consiglio questo libro perché fa troppo ridere ed è pieno di amore! L’amore per me è bello!</a:t>
            </a:r>
          </a:p>
        </p:txBody>
      </p:sp>
      <p:sp>
        <p:nvSpPr>
          <p:cNvPr id="8" name="Bolla: nuvola 7">
            <a:extLst>
              <a:ext uri="{FF2B5EF4-FFF2-40B4-BE49-F238E27FC236}">
                <a16:creationId xmlns:a16="http://schemas.microsoft.com/office/drawing/2014/main" id="{05DE00D0-7EFC-CD07-1EBA-FDA69D0D7920}"/>
              </a:ext>
            </a:extLst>
          </p:cNvPr>
          <p:cNvSpPr/>
          <p:nvPr/>
        </p:nvSpPr>
        <p:spPr>
          <a:xfrm>
            <a:off x="179109" y="2205873"/>
            <a:ext cx="4455012" cy="2493348"/>
          </a:xfrm>
          <a:prstGeom prst="cloudCallout">
            <a:avLst>
              <a:gd name="adj1" fmla="val 41260"/>
              <a:gd name="adj2" fmla="val 507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Una cosa divertente del libro è che Marco (il protagonista) non ha un telefono e quindi per mandare i messaggi usa quello del papà e per sbaglio manda i messaggi d’amore a una persona…che non li avrebbe dovuti ricevere! </a:t>
            </a:r>
          </a:p>
        </p:txBody>
      </p:sp>
      <p:sp>
        <p:nvSpPr>
          <p:cNvPr id="9" name="Bolla: nuvola 8">
            <a:extLst>
              <a:ext uri="{FF2B5EF4-FFF2-40B4-BE49-F238E27FC236}">
                <a16:creationId xmlns:a16="http://schemas.microsoft.com/office/drawing/2014/main" id="{246BF45A-47CE-4273-789F-0367C168D019}"/>
              </a:ext>
            </a:extLst>
          </p:cNvPr>
          <p:cNvSpPr/>
          <p:nvPr/>
        </p:nvSpPr>
        <p:spPr>
          <a:xfrm>
            <a:off x="8665323" y="3130826"/>
            <a:ext cx="3048993" cy="2182634"/>
          </a:xfrm>
          <a:prstGeom prst="cloudCallout">
            <a:avLst>
              <a:gd name="adj1" fmla="val 35109"/>
              <a:gd name="adj2" fmla="val 6328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Io consiglierei questo libro alla mia migliore amica perché sono sicura che le piacerà: è divertentissimo!</a:t>
            </a:r>
          </a:p>
        </p:txBody>
      </p:sp>
      <p:sp>
        <p:nvSpPr>
          <p:cNvPr id="10" name="Bolla: nuvola 9">
            <a:extLst>
              <a:ext uri="{FF2B5EF4-FFF2-40B4-BE49-F238E27FC236}">
                <a16:creationId xmlns:a16="http://schemas.microsoft.com/office/drawing/2014/main" id="{E50DDDDF-D142-FBAF-9647-D3421EF7055A}"/>
              </a:ext>
            </a:extLst>
          </p:cNvPr>
          <p:cNvSpPr/>
          <p:nvPr/>
        </p:nvSpPr>
        <p:spPr>
          <a:xfrm>
            <a:off x="8718937" y="453224"/>
            <a:ext cx="3048993" cy="2182634"/>
          </a:xfrm>
          <a:prstGeom prst="cloudCallout">
            <a:avLst>
              <a:gd name="adj1" fmla="val 42411"/>
              <a:gd name="adj2" fmla="val 5854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Io lo super-consiglio perché fa ridere moltissimo e ha tantissime scene amorose!</a:t>
            </a:r>
          </a:p>
        </p:txBody>
      </p:sp>
      <p:sp>
        <p:nvSpPr>
          <p:cNvPr id="11" name="Bolla: nuvola 10">
            <a:extLst>
              <a:ext uri="{FF2B5EF4-FFF2-40B4-BE49-F238E27FC236}">
                <a16:creationId xmlns:a16="http://schemas.microsoft.com/office/drawing/2014/main" id="{17AE3802-18A5-53C2-1C15-E54C240464A3}"/>
              </a:ext>
            </a:extLst>
          </p:cNvPr>
          <p:cNvSpPr/>
          <p:nvPr/>
        </p:nvSpPr>
        <p:spPr>
          <a:xfrm>
            <a:off x="4507893" y="2635858"/>
            <a:ext cx="4157430" cy="3351477"/>
          </a:xfrm>
          <a:prstGeom prst="cloudCallout">
            <a:avLst>
              <a:gd name="adj1" fmla="val 54773"/>
              <a:gd name="adj2" fmla="val 4614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Questo libro parla di un bambino che ama una bambina e chiede consigli al suo migliore amico che si è fidanzato in 3° asilo e che gli dà 10 regole da seguire prima e mentre è fidanzato con Adele. Mi piace perché fa molto ridere ed è semplice da leggere.</a:t>
            </a:r>
          </a:p>
        </p:txBody>
      </p:sp>
      <p:sp>
        <p:nvSpPr>
          <p:cNvPr id="12" name="Bolla: nuvola 11">
            <a:extLst>
              <a:ext uri="{FF2B5EF4-FFF2-40B4-BE49-F238E27FC236}">
                <a16:creationId xmlns:a16="http://schemas.microsoft.com/office/drawing/2014/main" id="{ECCC9BA7-B055-E18E-D831-099587A243D0}"/>
              </a:ext>
            </a:extLst>
          </p:cNvPr>
          <p:cNvSpPr/>
          <p:nvPr/>
        </p:nvSpPr>
        <p:spPr>
          <a:xfrm>
            <a:off x="549305" y="4492487"/>
            <a:ext cx="3762457" cy="2114047"/>
          </a:xfrm>
          <a:prstGeom prst="cloudCallout">
            <a:avLst>
              <a:gd name="adj1" fmla="val 61514"/>
              <a:gd name="adj2" fmla="val 3622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Non mi aspettavo che Marco sbagliasse a mandare le lettere d’amore e che si facesse fare 5 gol da Adele! Marco però non doveva prendersela per i gol. </a:t>
            </a:r>
          </a:p>
        </p:txBody>
      </p:sp>
    </p:spTree>
    <p:extLst>
      <p:ext uri="{BB962C8B-B14F-4D97-AF65-F5344CB8AC3E}">
        <p14:creationId xmlns:p14="http://schemas.microsoft.com/office/powerpoint/2010/main" val="183172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1087453-3595-A3C7-76E4-174FE9A78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6" y="261438"/>
            <a:ext cx="2733642" cy="270925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3EC46C4-6D80-6634-5B64-B9B19D49F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2" y="3133768"/>
            <a:ext cx="2257490" cy="3399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FC593DB-D253-FC6C-A406-CCDBF322C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56" y="1311965"/>
            <a:ext cx="4272925" cy="303953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A54DE59-3B3B-4557-9626-923D3E566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60" y="261438"/>
            <a:ext cx="4272924" cy="612374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2892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86D9F2-05A3-18EF-BD76-32BADFC994C2}"/>
              </a:ext>
            </a:extLst>
          </p:cNvPr>
          <p:cNvSpPr txBox="1"/>
          <p:nvPr/>
        </p:nvSpPr>
        <p:spPr>
          <a:xfrm>
            <a:off x="744718" y="1970450"/>
            <a:ext cx="908743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0" i="1" dirty="0">
                <a:solidFill>
                  <a:srgbClr val="040C28"/>
                </a:solidFill>
                <a:effectLst/>
                <a:latin typeface="Google Sans"/>
              </a:rPr>
              <a:t>«I libri sono ali che aiutano a volare, i libri sono vele che fanno navigare, i libri sono inviti a straordinari viaggi, </a:t>
            </a:r>
          </a:p>
          <a:p>
            <a:pPr algn="ctr"/>
            <a:r>
              <a:rPr lang="it-IT" sz="2400" b="0" i="1" dirty="0">
                <a:solidFill>
                  <a:srgbClr val="040C28"/>
                </a:solidFill>
                <a:effectLst/>
                <a:latin typeface="Google Sans"/>
              </a:rPr>
              <a:t>con mille personaggi l'incontro sempre c’è!»</a:t>
            </a:r>
          </a:p>
          <a:p>
            <a:pPr algn="ctr"/>
            <a:endParaRPr lang="it-IT" dirty="0">
              <a:solidFill>
                <a:srgbClr val="040C28"/>
              </a:solidFill>
              <a:latin typeface="Google Sans"/>
            </a:endParaRP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Google Sans"/>
              </a:rPr>
              <a:t>Buona lettura! </a:t>
            </a:r>
          </a:p>
          <a:p>
            <a:endParaRPr lang="it-IT" dirty="0">
              <a:solidFill>
                <a:srgbClr val="040C28"/>
              </a:solidFill>
              <a:latin typeface="Google San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4374499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903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Google Sans</vt:lpstr>
      <vt:lpstr>Trebuchet MS</vt:lpstr>
      <vt:lpstr>Wingdings 3</vt:lpstr>
      <vt:lpstr>Sfaccettatura</vt:lpstr>
      <vt:lpstr>UN CONSIGLIO DI LETTURA!</vt:lpstr>
      <vt:lpstr>PERCHÉ SECONDO NOI DOVRESTE LEGGERE ALLA CONQUISTA DI ADELE?</vt:lpstr>
      <vt:lpstr>I nostri pensieri e disegni…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RECENSIONE DI CLASSE</dc:title>
  <dc:creator>Martina Mazzanti</dc:creator>
  <cp:lastModifiedBy>Martina Mazzanti</cp:lastModifiedBy>
  <cp:revision>64</cp:revision>
  <dcterms:created xsi:type="dcterms:W3CDTF">2024-01-20T16:24:24Z</dcterms:created>
  <dcterms:modified xsi:type="dcterms:W3CDTF">2024-01-20T20:58:41Z</dcterms:modified>
</cp:coreProperties>
</file>